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5" r:id="rId2"/>
    <p:sldId id="319" r:id="rId3"/>
    <p:sldId id="320" r:id="rId4"/>
    <p:sldId id="260" r:id="rId5"/>
    <p:sldId id="292" r:id="rId6"/>
    <p:sldId id="326" r:id="rId7"/>
    <p:sldId id="327" r:id="rId8"/>
    <p:sldId id="289" r:id="rId9"/>
  </p:sldIdLst>
  <p:sldSz cx="13793788" cy="807561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3">
          <p15:clr>
            <a:srgbClr val="A4A3A4"/>
          </p15:clr>
        </p15:guide>
        <p15:guide id="2" pos="43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85FFE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8" y="540"/>
      </p:cViewPr>
      <p:guideLst>
        <p:guide orient="horz" pos="2543"/>
        <p:guide pos="434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08E82-440C-4BE3-9955-DB85F3C7110D}" type="datetimeFigureOut">
              <a:rPr lang="zh-TW" altLang="en-US" smtClean="0"/>
              <a:pPr/>
              <a:t>2019/8/20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85800"/>
            <a:ext cx="5854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08656-19FE-4F24-BE9D-02795FAB92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E5890E3-8A43-4B9F-BC62-68DC1BF550BE}" type="slidenum">
              <a:rPr lang="en-US" altLang="zh-TW" b="0" smtClean="0"/>
              <a:pPr>
                <a:spcBef>
                  <a:spcPct val="0"/>
                </a:spcBef>
              </a:pPr>
              <a:t>1</a:t>
            </a:fld>
            <a:endParaRPr lang="en-US" altLang="zh-TW" b="0" smtClean="0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0063" y="685800"/>
            <a:ext cx="5859462" cy="3430588"/>
          </a:xfrm>
          <a:solidFill>
            <a:srgbClr val="FFFFFF"/>
          </a:solidFill>
          <a:ln/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721" y="4343839"/>
            <a:ext cx="5028558" cy="41142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 dirty="0" smtClean="0"/>
          </a:p>
        </p:txBody>
      </p:sp>
      <p:sp>
        <p:nvSpPr>
          <p:cNvPr id="45061" name="Text Box 3"/>
          <p:cNvSpPr txBox="1">
            <a:spLocks noChangeArrowheads="1"/>
          </p:cNvSpPr>
          <p:nvPr/>
        </p:nvSpPr>
        <p:spPr bwMode="auto">
          <a:xfrm>
            <a:off x="3886360" y="8687678"/>
            <a:ext cx="2973242" cy="45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DB1C99A-EF84-4C51-81F5-21CDE3D55C1A}" type="slidenum">
              <a:rPr lang="en-US" altLang="zh-TW" b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zh-TW" b="0"/>
          </a:p>
        </p:txBody>
      </p:sp>
    </p:spTree>
    <p:extLst>
      <p:ext uri="{BB962C8B-B14F-4D97-AF65-F5344CB8AC3E}">
        <p14:creationId xmlns:p14="http://schemas.microsoft.com/office/powerpoint/2010/main" val="1269421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2018-04-26_</a:t>
            </a:r>
            <a:r>
              <a:rPr lang="zh-TW" altLang="en-US" dirty="0" smtClean="0"/>
              <a:t>精舍師父浴佛彩排</a:t>
            </a:r>
            <a:r>
              <a:rPr lang="en-US" altLang="zh-TW" dirty="0" smtClean="0"/>
              <a:t>-009.JPG 2018:04:26 09:38:23</a:t>
            </a:r>
          </a:p>
          <a:p>
            <a:r>
              <a:rPr lang="en-US" altLang="zh-TW" dirty="0" smtClean="0"/>
              <a:t>2018</a:t>
            </a:r>
            <a:r>
              <a:rPr lang="zh-TW" altLang="en-US" dirty="0" smtClean="0"/>
              <a:t>年</a:t>
            </a:r>
            <a:r>
              <a:rPr lang="en-US" altLang="zh-TW" dirty="0" smtClean="0"/>
              <a:t>5</a:t>
            </a:r>
            <a:r>
              <a:rPr lang="zh-TW" altLang="en-US" dirty="0" smtClean="0"/>
              <a:t>月</a:t>
            </a:r>
            <a:r>
              <a:rPr lang="en-US" altLang="zh-TW" dirty="0" smtClean="0"/>
              <a:t>13</a:t>
            </a:r>
            <a:r>
              <a:rPr lang="zh-TW" altLang="en-US" dirty="0" smtClean="0"/>
              <a:t>日為佛誕日、母親節及全球慈濟日三節合一，慈濟基金會將於花蓮靜思堂舉辦首場浴佛大典。浴佛前夕，九十六位花蓮靜思精舍師父把握因緣進行彩排，為</a:t>
            </a:r>
            <a:r>
              <a:rPr lang="en-US" altLang="zh-TW" dirty="0" smtClean="0"/>
              <a:t>2018</a:t>
            </a:r>
            <a:r>
              <a:rPr lang="zh-TW" altLang="en-US" dirty="0" smtClean="0"/>
              <a:t>年首場浴佛做好萬全的準備。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8656-19FE-4F24-BE9D-02795FAB9299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2018-04-26_</a:t>
            </a:r>
            <a:r>
              <a:rPr lang="zh-TW" altLang="en-US" dirty="0" smtClean="0"/>
              <a:t>精舍師父浴佛彩排</a:t>
            </a:r>
            <a:r>
              <a:rPr lang="en-US" altLang="zh-TW" dirty="0" smtClean="0"/>
              <a:t>-009.JPG 2018:04:26 09:38:23</a:t>
            </a:r>
          </a:p>
          <a:p>
            <a:r>
              <a:rPr lang="en-US" altLang="zh-TW" dirty="0" smtClean="0"/>
              <a:t>2018</a:t>
            </a:r>
            <a:r>
              <a:rPr lang="zh-TW" altLang="en-US" dirty="0" smtClean="0"/>
              <a:t>年</a:t>
            </a:r>
            <a:r>
              <a:rPr lang="en-US" altLang="zh-TW" dirty="0" smtClean="0"/>
              <a:t>5</a:t>
            </a:r>
            <a:r>
              <a:rPr lang="zh-TW" altLang="en-US" dirty="0" smtClean="0"/>
              <a:t>月</a:t>
            </a:r>
            <a:r>
              <a:rPr lang="en-US" altLang="zh-TW" dirty="0" smtClean="0"/>
              <a:t>13</a:t>
            </a:r>
            <a:r>
              <a:rPr lang="zh-TW" altLang="en-US" dirty="0" smtClean="0"/>
              <a:t>日為佛誕日、母親節及全球慈濟日三節合一，慈濟基金會將於花蓮靜思堂舉辦首場浴佛大典。浴佛前夕，九十六位花蓮靜思精舍師父把握因緣進行彩排，為</a:t>
            </a:r>
            <a:r>
              <a:rPr lang="en-US" altLang="zh-TW" dirty="0" smtClean="0"/>
              <a:t>2018</a:t>
            </a:r>
            <a:r>
              <a:rPr lang="zh-TW" altLang="en-US" dirty="0" smtClean="0"/>
              <a:t>年首場浴佛做好萬全的準備。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8656-19FE-4F24-BE9D-02795FAB9299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2018-04-26_</a:t>
            </a:r>
            <a:r>
              <a:rPr lang="zh-TW" altLang="en-US" dirty="0" smtClean="0"/>
              <a:t>精舍師父浴佛彩排</a:t>
            </a:r>
            <a:r>
              <a:rPr lang="en-US" altLang="zh-TW" dirty="0" smtClean="0"/>
              <a:t>-035.JPG 2018:04:26 10:06:10</a:t>
            </a:r>
          </a:p>
          <a:p>
            <a:r>
              <a:rPr lang="zh-TW" altLang="en-US" dirty="0" smtClean="0"/>
              <a:t>今年浴佛開場設計「佛在靈山」，寓意每一尊佛都是來自於本性、來自於內心，象徵心、佛、眾生三無差別，慈濟是人間路，要走入眾生，每一個人都可以體解大道，每一個人都是佛。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8656-19FE-4F24-BE9D-02795FAB9299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2018-04-26_</a:t>
            </a:r>
            <a:r>
              <a:rPr lang="zh-TW" altLang="en-US" dirty="0" smtClean="0"/>
              <a:t>精舍師父浴佛彩排</a:t>
            </a:r>
            <a:r>
              <a:rPr lang="en-US" altLang="zh-TW" dirty="0" smtClean="0"/>
              <a:t>-072.JPG 2018:04:26 11:13:21</a:t>
            </a:r>
          </a:p>
          <a:p>
            <a:r>
              <a:rPr lang="zh-TW" altLang="en-US" dirty="0" smtClean="0"/>
              <a:t>這一次的規劃「佛在靈山」，四大志業主管從佛手一起走出來，接下來由精舍師父從竹林裡湧出，象徵佛陀時代，一尊尊的佛從忉利天、各個世界、他方國土湧出，聞聲救苦並向弟子們開示，為大眾說法。慈濟的四大志業主管、同仁和志工，都是在慈濟志業裡一起服務，一起投入慈濟，領受上人及師父們的佛法教誨，一層一層深植弟子的內心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8656-19FE-4F24-BE9D-02795FAB9299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2018-04-26_</a:t>
            </a:r>
            <a:r>
              <a:rPr lang="zh-TW" altLang="en-US" dirty="0" smtClean="0"/>
              <a:t>精舍師父浴佛彩排</a:t>
            </a:r>
            <a:r>
              <a:rPr lang="en-US" altLang="zh-TW" dirty="0" smtClean="0"/>
              <a:t>-072.JPG 2018:04:26 11:13:21</a:t>
            </a:r>
          </a:p>
          <a:p>
            <a:r>
              <a:rPr lang="zh-TW" altLang="en-US" dirty="0" smtClean="0"/>
              <a:t>這一次的規劃「佛在靈山」，四大志業主管從佛手一起走出來，接下來由精舍師父從竹林裡湧出，象徵佛陀時代，一尊尊的佛從忉利天、各個世界、他方國土湧出，聞聲救苦並向弟子們開示，為大眾說法。慈濟的四大志業主管、同仁和志工，都是在慈濟志業裡一起服務，一起投入慈濟，領受上人及師父們的佛法教誨，一層一層深植弟子的內心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8656-19FE-4F24-BE9D-02795FAB9299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2018-04-26_</a:t>
            </a:r>
            <a:r>
              <a:rPr lang="zh-TW" altLang="en-US" dirty="0" smtClean="0"/>
              <a:t>精舍師父浴佛彩排</a:t>
            </a:r>
            <a:r>
              <a:rPr lang="en-US" altLang="zh-TW" dirty="0" smtClean="0"/>
              <a:t>-072.JPG 2018:04:26 11:13:21</a:t>
            </a:r>
          </a:p>
          <a:p>
            <a:r>
              <a:rPr lang="zh-TW" altLang="en-US" dirty="0" smtClean="0"/>
              <a:t>這一次的規劃「佛在靈山」，四大志業主管從佛手一起走出來，接下來由精舍師父從竹林裡湧出，象徵佛陀時代，一尊尊的佛從忉利天、各個世界、他方國土湧出，聞聲救苦並向弟子們開示，為大眾說法。慈濟的四大志業主管、同仁和志工，都是在慈濟志業裡一起服務，一起投入慈濟，領受上人及師父們的佛法教誨，一層一層深植弟子的內心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8656-19FE-4F24-BE9D-02795FAB9299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8F7D695-5378-40D0-BF48-46A490865F08}" type="slidenum">
              <a:rPr lang="en-GB" altLang="zh-TW" smtClean="0"/>
              <a:pPr/>
              <a:t>8</a:t>
            </a:fld>
            <a:endParaRPr lang="en-GB" altLang="zh-TW" smtClean="0"/>
          </a:p>
        </p:txBody>
      </p:sp>
      <p:sp>
        <p:nvSpPr>
          <p:cNvPr id="119811" name="Text Box 1"/>
          <p:cNvSpPr txBox="1">
            <a:spLocks noChangeArrowheads="1"/>
          </p:cNvSpPr>
          <p:nvPr/>
        </p:nvSpPr>
        <p:spPr bwMode="auto">
          <a:xfrm>
            <a:off x="222673" y="685947"/>
            <a:ext cx="6414256" cy="342973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TW" altLang="en-US"/>
          </a:p>
        </p:txBody>
      </p:sp>
      <p:sp>
        <p:nvSpPr>
          <p:cNvPr id="119812" name="Rectangle 2"/>
          <p:cNvSpPr>
            <a:spLocks noGrp="1" noChangeArrowheads="1"/>
          </p:cNvSpPr>
          <p:nvPr>
            <p:ph type="body"/>
          </p:nvPr>
        </p:nvSpPr>
        <p:spPr>
          <a:xfrm>
            <a:off x="914721" y="4343839"/>
            <a:ext cx="5020549" cy="4106902"/>
          </a:xfrm>
          <a:noFill/>
          <a:ln/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34534" y="2508676"/>
            <a:ext cx="11724720" cy="173102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069068" y="4576181"/>
            <a:ext cx="9655652" cy="20637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7801F-1404-42EF-B905-010F56C16E21}" type="datetimeFigureOut">
              <a:rPr lang="zh-TW" altLang="en-US" smtClean="0"/>
              <a:pPr/>
              <a:t>2019/8/20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79FB-6253-4CE8-B0DB-434773D8BF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7801F-1404-42EF-B905-010F56C16E21}" type="datetimeFigureOut">
              <a:rPr lang="zh-TW" altLang="en-US" smtClean="0"/>
              <a:pPr/>
              <a:t>2019/8/20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79FB-6253-4CE8-B0DB-434773D8BF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0000496" y="323401"/>
            <a:ext cx="3103602" cy="689044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9690" y="323401"/>
            <a:ext cx="9080910" cy="689044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7801F-1404-42EF-B905-010F56C16E21}" type="datetimeFigureOut">
              <a:rPr lang="zh-TW" altLang="en-US" smtClean="0"/>
              <a:pPr/>
              <a:t>2019/8/20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79FB-6253-4CE8-B0DB-434773D8BF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7801F-1404-42EF-B905-010F56C16E21}" type="datetimeFigureOut">
              <a:rPr lang="zh-TW" altLang="en-US" smtClean="0"/>
              <a:pPr/>
              <a:t>2019/8/20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79FB-6253-4CE8-B0DB-434773D8BF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89614" y="5189331"/>
            <a:ext cx="11724720" cy="16039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89614" y="3422790"/>
            <a:ext cx="11724720" cy="17665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7801F-1404-42EF-B905-010F56C16E21}" type="datetimeFigureOut">
              <a:rPr lang="zh-TW" altLang="en-US" smtClean="0"/>
              <a:pPr/>
              <a:t>2019/8/20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79FB-6253-4CE8-B0DB-434773D8BF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9690" y="1884312"/>
            <a:ext cx="6092256" cy="53295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7011842" y="1884312"/>
            <a:ext cx="6092256" cy="53295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7801F-1404-42EF-B905-010F56C16E21}" type="datetimeFigureOut">
              <a:rPr lang="zh-TW" altLang="en-US" smtClean="0"/>
              <a:pPr/>
              <a:t>2019/8/20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79FB-6253-4CE8-B0DB-434773D8BF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9689" y="1807667"/>
            <a:ext cx="6094652" cy="753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89689" y="2561016"/>
            <a:ext cx="6094652" cy="46528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7007053" y="1807667"/>
            <a:ext cx="6097046" cy="753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7007053" y="2561016"/>
            <a:ext cx="6097046" cy="46528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7801F-1404-42EF-B905-010F56C16E21}" type="datetimeFigureOut">
              <a:rPr lang="zh-TW" altLang="en-US" smtClean="0"/>
              <a:pPr/>
              <a:t>2019/8/20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79FB-6253-4CE8-B0DB-434773D8BF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7801F-1404-42EF-B905-010F56C16E21}" type="datetimeFigureOut">
              <a:rPr lang="zh-TW" altLang="en-US" smtClean="0"/>
              <a:pPr/>
              <a:t>2019/8/20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79FB-6253-4CE8-B0DB-434773D8BF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7801F-1404-42EF-B905-010F56C16E21}" type="datetimeFigureOut">
              <a:rPr lang="zh-TW" altLang="en-US" smtClean="0"/>
              <a:pPr/>
              <a:t>2019/8/20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79FB-6253-4CE8-B0DB-434773D8BF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9691" y="321529"/>
            <a:ext cx="4538061" cy="13683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2989" y="321531"/>
            <a:ext cx="7711111" cy="68923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89691" y="1689899"/>
            <a:ext cx="4538061" cy="55239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7801F-1404-42EF-B905-010F56C16E21}" type="datetimeFigureOut">
              <a:rPr lang="zh-TW" altLang="en-US" smtClean="0"/>
              <a:pPr/>
              <a:t>2019/8/20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79FB-6253-4CE8-B0DB-434773D8BF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03680" y="5652929"/>
            <a:ext cx="8276273" cy="6673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703680" y="721571"/>
            <a:ext cx="8276273" cy="48453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703680" y="6320290"/>
            <a:ext cx="8276273" cy="947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7801F-1404-42EF-B905-010F56C16E21}" type="datetimeFigureOut">
              <a:rPr lang="zh-TW" altLang="en-US" smtClean="0"/>
              <a:pPr/>
              <a:t>2019/8/20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79FB-6253-4CE8-B0DB-434773D8BF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89690" y="323399"/>
            <a:ext cx="12414409" cy="1345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9690" y="1884312"/>
            <a:ext cx="12414409" cy="5329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89690" y="7484898"/>
            <a:ext cx="3218551" cy="429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7801F-1404-42EF-B905-010F56C16E21}" type="datetimeFigureOut">
              <a:rPr lang="zh-TW" altLang="en-US" smtClean="0"/>
              <a:pPr/>
              <a:t>2019/8/20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712879" y="7484898"/>
            <a:ext cx="4368033" cy="429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885549" y="7484898"/>
            <a:ext cx="3218551" cy="429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479FB-6253-4CE8-B0DB-434773D8BF7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 descr="星空圖.jpg"/>
          <p:cNvPicPr>
            <a:picLocks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146801" y="0"/>
            <a:ext cx="12646986" cy="80756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4"/>
          <p:cNvSpPr txBox="1">
            <a:spLocks/>
          </p:cNvSpPr>
          <p:nvPr/>
        </p:nvSpPr>
        <p:spPr bwMode="auto">
          <a:xfrm>
            <a:off x="354054" y="233272"/>
            <a:ext cx="13285730" cy="763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117421" tIns="58709" rIns="117421" bIns="58709" anchor="ctr"/>
          <a:lstStyle>
            <a:lvl1pPr defTabSz="1166813"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1166813"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1166813"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1166813"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1166813"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116681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116681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116681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116681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zh-TW" altLang="en-US" sz="7200" b="0" dirty="0">
                <a:solidFill>
                  <a:srgbClr val="95EFA2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kumimoji="1" lang="en-US" altLang="zh-TW" sz="7200" b="0" dirty="0">
              <a:solidFill>
                <a:srgbClr val="95EFA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kumimoji="1" lang="en-US" altLang="zh-TW" b="0" dirty="0">
              <a:solidFill>
                <a:srgbClr val="85FFE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TW" sz="7200" b="0" dirty="0">
                <a:solidFill>
                  <a:srgbClr val="95EFA2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1" lang="en-US" altLang="zh-TW" sz="7200" b="0" dirty="0">
                <a:solidFill>
                  <a:srgbClr val="95EFA2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1" lang="en-US" altLang="zh-TW" sz="7200" b="0" dirty="0">
                <a:solidFill>
                  <a:srgbClr val="95EFA2"/>
                </a:solidFill>
                <a:latin typeface="標楷體" pitchFamily="65" charset="-120"/>
                <a:ea typeface="標楷體" pitchFamily="65" charset="-120"/>
              </a:rPr>
              <a:t>    </a:t>
            </a:r>
            <a:endParaRPr kumimoji="1" lang="zh-TW" altLang="en-US" sz="4800" b="0" dirty="0">
              <a:solidFill>
                <a:srgbClr val="95EFA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1969541" y="252315"/>
            <a:ext cx="1387635" cy="609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85889" tIns="42943" rIns="85889" bIns="42943"/>
          <a:lstStyle>
            <a:lvl1pPr defTabSz="1166813"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1166813"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1166813"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1166813"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1166813"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116681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116681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116681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116681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120000"/>
              </a:lnSpc>
              <a:buClr>
                <a:srgbClr val="66FF33"/>
              </a:buClr>
              <a:buSzPct val="120000"/>
            </a:pPr>
            <a:r>
              <a:rPr kumimoji="1" lang="zh-TW" altLang="en-US" b="0" dirty="0">
                <a:solidFill>
                  <a:srgbClr val="D9D9D9"/>
                </a:solidFill>
                <a:latin typeface="標楷體" pitchFamily="65" charset="-120"/>
                <a:ea typeface="標楷體" pitchFamily="65" charset="-120"/>
              </a:rPr>
              <a:t>恭呈 上人慈閱</a:t>
            </a: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1208262" y="437406"/>
            <a:ext cx="3744415" cy="715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85889" tIns="42943" rIns="85889" bIns="42943"/>
          <a:lstStyle>
            <a:lvl1pPr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zh-TW" altLang="en-US" sz="5500" dirty="0">
                <a:solidFill>
                  <a:srgbClr val="FFFFD5"/>
                </a:solidFill>
                <a:latin typeface="標楷體" pitchFamily="65" charset="-120"/>
                <a:ea typeface="標楷體" pitchFamily="65" charset="-120"/>
              </a:rPr>
              <a:t>   </a:t>
            </a:r>
            <a:endParaRPr lang="en-US" altLang="zh-TW" sz="5500" b="0" dirty="0" smtClean="0">
              <a:solidFill>
                <a:srgbClr val="D9D9D9"/>
              </a:solidFill>
              <a:latin typeface="標楷體" pitchFamily="65" charset="-120"/>
              <a:ea typeface="標楷體" pitchFamily="65" charset="-120"/>
            </a:endParaRPr>
          </a:p>
          <a:p>
            <a:pPr algn="r" eaLnBrk="1" hangingPunct="1">
              <a:lnSpc>
                <a:spcPct val="150000"/>
              </a:lnSpc>
            </a:pPr>
            <a:r>
              <a:rPr lang="zh-TW" altLang="en-US" sz="5500" b="0" dirty="0" smtClean="0">
                <a:solidFill>
                  <a:srgbClr val="D9D9D9"/>
                </a:solidFill>
                <a:latin typeface="標楷體" pitchFamily="65" charset="-120"/>
                <a:ea typeface="標楷體" pitchFamily="65" charset="-120"/>
              </a:rPr>
              <a:t>   花蓮監獄</a:t>
            </a:r>
            <a:endParaRPr lang="en-US" altLang="zh-TW" sz="5500" b="0" dirty="0" smtClean="0">
              <a:solidFill>
                <a:srgbClr val="D9D9D9"/>
              </a:solidFill>
              <a:latin typeface="標楷體" pitchFamily="65" charset="-120"/>
              <a:ea typeface="標楷體" pitchFamily="65" charset="-120"/>
            </a:endParaRPr>
          </a:p>
          <a:p>
            <a:pPr algn="r" eaLnBrk="1" hangingPunct="1">
              <a:lnSpc>
                <a:spcPct val="150000"/>
              </a:lnSpc>
            </a:pPr>
            <a:endParaRPr lang="en-US" altLang="zh-TW" sz="5500" b="0" dirty="0">
              <a:solidFill>
                <a:srgbClr val="D9D9D9"/>
              </a:solidFill>
              <a:latin typeface="標楷體" pitchFamily="65" charset="-120"/>
              <a:ea typeface="文鼎粗明" pitchFamily="49" charset="-120"/>
            </a:endParaRPr>
          </a:p>
          <a:p>
            <a:pPr algn="r" eaLnBrk="1" hangingPunct="1">
              <a:lnSpc>
                <a:spcPct val="150000"/>
              </a:lnSpc>
            </a:pPr>
            <a:endParaRPr lang="en-US" altLang="zh-TW" sz="5500" dirty="0">
              <a:solidFill>
                <a:srgbClr val="FFFFD5"/>
              </a:solidFill>
              <a:latin typeface="標楷體" pitchFamily="65" charset="-120"/>
              <a:ea typeface="文鼎粗明" pitchFamily="49" charset="-120"/>
            </a:endParaRPr>
          </a:p>
        </p:txBody>
      </p:sp>
      <p:sp>
        <p:nvSpPr>
          <p:cNvPr id="5125" name="文字方塊 1"/>
          <p:cNvSpPr txBox="1">
            <a:spLocks noChangeArrowheads="1"/>
          </p:cNvSpPr>
          <p:nvPr/>
        </p:nvSpPr>
        <p:spPr bwMode="auto">
          <a:xfrm>
            <a:off x="9503192" y="252314"/>
            <a:ext cx="2031325" cy="782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>
                <a:latin typeface="標楷體" pitchFamily="65" charset="-120"/>
                <a:ea typeface="標楷體" pitchFamily="65" charset="-120"/>
              </a:rPr>
            </a:b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753600" y="149374"/>
            <a:ext cx="2525713" cy="783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85905" tIns="42951" rIns="85905" bIns="42951" anchor="ctr"/>
          <a:lstStyle/>
          <a:p>
            <a:pPr defTabSz="1166813">
              <a:lnSpc>
                <a:spcPct val="120000"/>
              </a:lnSpc>
            </a:pPr>
            <a:r>
              <a:rPr kumimoji="1" lang="zh-TW" altLang="en-US" sz="5000" b="0" dirty="0" smtClean="0">
                <a:solidFill>
                  <a:srgbClr val="D9D9D9"/>
                </a:solidFill>
                <a:latin typeface="標楷體" pitchFamily="65" charset="-120"/>
                <a:ea typeface="標楷體" pitchFamily="65" charset="-120"/>
              </a:rPr>
              <a:t>   二</a:t>
            </a:r>
            <a:r>
              <a:rPr kumimoji="1" lang="zh-TW" altLang="en-US" sz="5000" b="0" dirty="0">
                <a:solidFill>
                  <a:srgbClr val="D9D9D9"/>
                </a:solidFill>
                <a:latin typeface="標楷體" pitchFamily="65" charset="-120"/>
                <a:ea typeface="標楷體" pitchFamily="65" charset="-120"/>
              </a:rPr>
              <a:t>０</a:t>
            </a:r>
            <a:r>
              <a:rPr kumimoji="1" lang="zh-TW" altLang="en-US" sz="5000" b="0" dirty="0" smtClean="0">
                <a:solidFill>
                  <a:srgbClr val="D9D9D9"/>
                </a:solidFill>
                <a:latin typeface="標楷體" pitchFamily="65" charset="-120"/>
                <a:ea typeface="標楷體" pitchFamily="65" charset="-120"/>
              </a:rPr>
              <a:t>一九年八月九日</a:t>
            </a:r>
            <a:endParaRPr kumimoji="1" lang="en-US" altLang="zh-TW" sz="5000" b="0" dirty="0">
              <a:solidFill>
                <a:srgbClr val="D9D9D9"/>
              </a:solidFill>
              <a:latin typeface="標楷體" pitchFamily="65" charset="-120"/>
              <a:ea typeface="標楷體" pitchFamily="65" charset="-120"/>
            </a:endParaRPr>
          </a:p>
          <a:p>
            <a:pPr defTabSz="1166813" eaLnBrk="1" hangingPunct="1">
              <a:lnSpc>
                <a:spcPct val="120000"/>
              </a:lnSpc>
            </a:pPr>
            <a:r>
              <a:rPr kumimoji="1" lang="zh-TW" altLang="en-US" sz="5400" b="0" dirty="0">
                <a:solidFill>
                  <a:srgbClr val="D9D9D9"/>
                </a:solidFill>
                <a:latin typeface="標楷體" pitchFamily="65" charset="-120"/>
                <a:ea typeface="標楷體" pitchFamily="65" charset="-120"/>
              </a:rPr>
              <a:t>        </a:t>
            </a:r>
            <a:r>
              <a:rPr kumimoji="1" lang="zh-TW" altLang="en-US" sz="5400" b="0" dirty="0" smtClean="0">
                <a:solidFill>
                  <a:srgbClr val="D9D9D9"/>
                </a:solidFill>
                <a:latin typeface="標楷體" pitchFamily="65" charset="-120"/>
                <a:ea typeface="標楷體" pitchFamily="65" charset="-120"/>
              </a:rPr>
              <a:t>    </a:t>
            </a:r>
            <a:endParaRPr kumimoji="1" lang="zh-TW" altLang="en-US" sz="5400" b="0" dirty="0">
              <a:solidFill>
                <a:srgbClr val="D9D9D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348705" y="293389"/>
            <a:ext cx="1292662" cy="77822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6000" dirty="0" smtClean="0">
                <a:solidFill>
                  <a:srgbClr val="85FFE0"/>
                </a:solidFill>
                <a:latin typeface="標楷體" pitchFamily="65" charset="-120"/>
                <a:ea typeface="標楷體" pitchFamily="65" charset="-120"/>
              </a:rPr>
              <a:t>花監關懷七月吉祥月</a:t>
            </a:r>
            <a:endParaRPr kumimoji="1" lang="en-US" altLang="zh-TW" sz="6000" dirty="0" smtClean="0">
              <a:solidFill>
                <a:srgbClr val="85FFE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237893" y="2885678"/>
            <a:ext cx="1015663" cy="4295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5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地點：</a:t>
            </a:r>
            <a:endParaRPr lang="zh-TW" altLang="en-US" sz="55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4614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491158" y="254000"/>
            <a:ext cx="9048631" cy="7567612"/>
          </a:xfrm>
          <a:prstGeom prst="rect">
            <a:avLst/>
          </a:prstGeom>
          <a:noFill/>
        </p:spPr>
        <p:txBody>
          <a:bodyPr vert="eaVert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6000" dirty="0" smtClean="0">
                <a:solidFill>
                  <a:srgbClr val="D9D9D9"/>
                </a:solidFill>
                <a:latin typeface="標楷體"/>
                <a:ea typeface="標楷體"/>
                <a:sym typeface="標楷體"/>
              </a:rPr>
              <a:t>八月九日花監關懷適逢吉祥月，鍾麗雅師姊別出心裁設計「平安魚」香包，學員學習用心香虔誠供佛，取代祭拜、焚燒紙錢的習俗。</a:t>
            </a:r>
          </a:p>
          <a:p>
            <a:pPr>
              <a:lnSpc>
                <a:spcPct val="120000"/>
              </a:lnSpc>
            </a:pPr>
            <a:endParaRPr lang="zh-TW" altLang="en-US" sz="6000" dirty="0">
              <a:solidFill>
                <a:srgbClr val="FFFFD5"/>
              </a:solidFill>
              <a:latin typeface="標楷體"/>
              <a:ea typeface="標楷體"/>
              <a:sym typeface="標楷體"/>
            </a:endParaRPr>
          </a:p>
        </p:txBody>
      </p:sp>
      <p:pic>
        <p:nvPicPr>
          <p:cNvPr id="4" name="圖片 3" descr="2018-04-26_精舍師父浴佛彩排-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4730" y="3251988"/>
            <a:ext cx="5294008" cy="3529338"/>
          </a:xfrm>
          <a:prstGeom prst="rect">
            <a:avLst/>
          </a:prstGeom>
        </p:spPr>
      </p:pic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3944566" y="7422182"/>
            <a:ext cx="3525837" cy="9541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2800" b="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攝影者：黃稜淵</a:t>
            </a:r>
            <a:endParaRPr lang="en-US" altLang="zh-TW" sz="2800" b="0" dirty="0" smtClean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  <a:p>
            <a:pPr>
              <a:defRPr/>
            </a:pPr>
            <a:endParaRPr lang="zh-TW" altLang="en-US" sz="2800" b="0" dirty="0" smtClean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5599154" y="254000"/>
            <a:ext cx="7940635" cy="7567612"/>
          </a:xfrm>
          <a:prstGeom prst="rect">
            <a:avLst/>
          </a:prstGeom>
          <a:noFill/>
        </p:spPr>
        <p:txBody>
          <a:bodyPr vert="eaVert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6000" dirty="0" smtClean="0">
                <a:solidFill>
                  <a:srgbClr val="D9D9D9"/>
                </a:solidFill>
                <a:latin typeface="標楷體"/>
                <a:ea typeface="標楷體"/>
                <a:sym typeface="標楷體"/>
              </a:rPr>
              <a:t>為破除民間普遍認為七月是鬼月的迷失，麗雅師姊用香茅草和艾草填充在襪子做的香包裡面，給學員安神鎮定度過濖熱。</a:t>
            </a:r>
          </a:p>
          <a:p>
            <a:pPr>
              <a:lnSpc>
                <a:spcPct val="120000"/>
              </a:lnSpc>
            </a:pPr>
            <a:endParaRPr lang="zh-TW" altLang="en-US" sz="6000" dirty="0">
              <a:solidFill>
                <a:srgbClr val="FFFFD5"/>
              </a:solidFill>
              <a:latin typeface="標楷體"/>
              <a:ea typeface="標楷體"/>
              <a:sym typeface="標楷體"/>
            </a:endParaRPr>
          </a:p>
        </p:txBody>
      </p:sp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1753358" y="7121506"/>
            <a:ext cx="3525837" cy="9541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2800" b="0" dirty="0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攝影者：黃稜淵</a:t>
            </a:r>
            <a:endParaRPr lang="en-US" altLang="zh-TW" sz="2800" b="0" dirty="0" smtClean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  <a:p>
            <a:pPr>
              <a:defRPr/>
            </a:pPr>
            <a:endParaRPr lang="zh-TW" altLang="en-US" sz="2800" b="0" dirty="0" smtClean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</p:txBody>
      </p:sp>
      <p:pic>
        <p:nvPicPr>
          <p:cNvPr id="4" name="圖片 3" descr="2018-04-26_精舍師父浴佛彩排-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0416" y="1180286"/>
            <a:ext cx="5576130" cy="3717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031133" y="254000"/>
            <a:ext cx="3508653" cy="7567612"/>
          </a:xfrm>
          <a:prstGeom prst="rect">
            <a:avLst/>
          </a:prstGeom>
          <a:noFill/>
        </p:spPr>
        <p:txBody>
          <a:bodyPr vert="eaVert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6000" dirty="0" smtClean="0">
                <a:solidFill>
                  <a:srgbClr val="FFFFD5"/>
                </a:solidFill>
                <a:latin typeface="標楷體"/>
                <a:ea typeface="標楷體"/>
                <a:sym typeface="標楷體"/>
              </a:rPr>
              <a:t>粗曠的學員為了製作精美的平安魚，無不靜下心用心學習。</a:t>
            </a:r>
            <a:endParaRPr lang="zh-TW" altLang="en-US" sz="6000" dirty="0">
              <a:solidFill>
                <a:srgbClr val="FFFFD5"/>
              </a:solidFill>
              <a:latin typeface="標楷體"/>
              <a:ea typeface="標楷體"/>
              <a:sym typeface="標楷體"/>
            </a:endParaRPr>
          </a:p>
        </p:txBody>
      </p:sp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1324730" y="7395392"/>
            <a:ext cx="5137561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2800" b="0" dirty="0" smtClean="0">
                <a:solidFill>
                  <a:srgbClr val="D9D9D9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攝影者：黃稜淵</a:t>
            </a:r>
            <a:endParaRPr lang="en-US" altLang="zh-TW" sz="2800" b="0" dirty="0" smtClean="0">
              <a:solidFill>
                <a:srgbClr val="D9D9D9"/>
              </a:solidFill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  <a:p>
            <a:pPr>
              <a:defRPr/>
            </a:pPr>
            <a:endParaRPr lang="zh-TW" altLang="en-US" sz="2800" b="0" dirty="0" smtClean="0">
              <a:solidFill>
                <a:srgbClr val="D9D9D9"/>
              </a:solidFill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</p:txBody>
      </p:sp>
      <p:pic>
        <p:nvPicPr>
          <p:cNvPr id="7" name="圖片 6" descr="2018-04-26_精舍師父浴佛彩排-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6168" y="180154"/>
            <a:ext cx="4693828" cy="3129218"/>
          </a:xfrm>
          <a:prstGeom prst="rect">
            <a:avLst/>
          </a:prstGeom>
        </p:spPr>
      </p:pic>
      <p:pic>
        <p:nvPicPr>
          <p:cNvPr id="8" name="圖片 7" descr="2018-04-26_精舍師父浴佛彩排-0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39572" y="1537476"/>
            <a:ext cx="4607749" cy="3071833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38" y="4520862"/>
            <a:ext cx="4895088" cy="3261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285135" y="221382"/>
            <a:ext cx="3508653" cy="7567612"/>
          </a:xfrm>
          <a:prstGeom prst="rect">
            <a:avLst/>
          </a:prstGeom>
          <a:noFill/>
        </p:spPr>
        <p:txBody>
          <a:bodyPr vert="eaVert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6000" dirty="0" smtClean="0">
                <a:solidFill>
                  <a:srgbClr val="D9D9D9"/>
                </a:solidFill>
                <a:latin typeface="標楷體"/>
                <a:ea typeface="標楷體"/>
                <a:sym typeface="標楷體"/>
              </a:rPr>
              <a:t>專注當下創作出獨一無二最好的作品。</a:t>
            </a:r>
          </a:p>
          <a:p>
            <a:pPr>
              <a:lnSpc>
                <a:spcPct val="120000"/>
              </a:lnSpc>
            </a:pPr>
            <a:endParaRPr lang="zh-TW" altLang="en-US" sz="6000" dirty="0">
              <a:solidFill>
                <a:srgbClr val="FFFFD5"/>
              </a:solidFill>
              <a:latin typeface="標楷體"/>
              <a:ea typeface="標楷體"/>
              <a:sym typeface="標楷體"/>
            </a:endParaRPr>
          </a:p>
        </p:txBody>
      </p:sp>
      <p:sp>
        <p:nvSpPr>
          <p:cNvPr id="6" name="文字方塊 3"/>
          <p:cNvSpPr txBox="1">
            <a:spLocks noChangeArrowheads="1"/>
          </p:cNvSpPr>
          <p:nvPr/>
        </p:nvSpPr>
        <p:spPr bwMode="auto">
          <a:xfrm rot="10800000" flipV="1">
            <a:off x="1784322" y="6977722"/>
            <a:ext cx="3525837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2800" b="0" dirty="0" smtClean="0">
                <a:solidFill>
                  <a:srgbClr val="D9D9D9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攝影者：黃稜淵</a:t>
            </a:r>
          </a:p>
        </p:txBody>
      </p:sp>
      <p:pic>
        <p:nvPicPr>
          <p:cNvPr id="5" name="圖片 4" descr="2018-04-26_精舍師父浴佛彩排-0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1920" y="251592"/>
            <a:ext cx="4893502" cy="3262335"/>
          </a:xfrm>
          <a:prstGeom prst="rect">
            <a:avLst/>
          </a:prstGeom>
        </p:spPr>
      </p:pic>
      <p:pic>
        <p:nvPicPr>
          <p:cNvPr id="7" name="圖片 6" descr="2018-04-26_精舍師父浴佛彩排-0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0944" y="3823492"/>
            <a:ext cx="5429288" cy="3619525"/>
          </a:xfrm>
          <a:prstGeom prst="rect">
            <a:avLst/>
          </a:prstGeom>
        </p:spPr>
      </p:pic>
      <p:pic>
        <p:nvPicPr>
          <p:cNvPr id="8" name="圖片 7" descr="2018-04-26_精舍師父浴佛彩排-0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82580" y="251592"/>
            <a:ext cx="4857782" cy="3238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9177140" y="221382"/>
            <a:ext cx="4616648" cy="7567612"/>
          </a:xfrm>
          <a:prstGeom prst="rect">
            <a:avLst/>
          </a:prstGeom>
          <a:noFill/>
        </p:spPr>
        <p:txBody>
          <a:bodyPr vert="eaVert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6000" dirty="0" smtClean="0">
                <a:solidFill>
                  <a:srgbClr val="D9D9D9"/>
                </a:solidFill>
                <a:latin typeface="標楷體"/>
                <a:ea typeface="標楷體"/>
                <a:sym typeface="標楷體"/>
              </a:rPr>
              <a:t>專注當下創作最好的作品供佛表達虔誠之意。</a:t>
            </a:r>
          </a:p>
          <a:p>
            <a:pPr>
              <a:lnSpc>
                <a:spcPct val="120000"/>
              </a:lnSpc>
            </a:pPr>
            <a:endParaRPr lang="zh-TW" altLang="en-US" sz="6000" dirty="0">
              <a:solidFill>
                <a:srgbClr val="FFFFD5"/>
              </a:solidFill>
              <a:latin typeface="標楷體"/>
              <a:ea typeface="標楷體"/>
              <a:sym typeface="標楷體"/>
            </a:endParaRPr>
          </a:p>
        </p:txBody>
      </p:sp>
      <p:sp>
        <p:nvSpPr>
          <p:cNvPr id="6" name="文字方塊 3"/>
          <p:cNvSpPr txBox="1">
            <a:spLocks noChangeArrowheads="1"/>
          </p:cNvSpPr>
          <p:nvPr/>
        </p:nvSpPr>
        <p:spPr bwMode="auto">
          <a:xfrm rot="10800000" flipV="1">
            <a:off x="1784322" y="6977722"/>
            <a:ext cx="3525837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2800" b="0" dirty="0" smtClean="0">
                <a:solidFill>
                  <a:srgbClr val="D9D9D9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攝影者：黃稜淵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894" y="206854"/>
            <a:ext cx="5431536" cy="361492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159" y="3677766"/>
            <a:ext cx="5431536" cy="3614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961148" y="221382"/>
            <a:ext cx="6832640" cy="7567612"/>
          </a:xfrm>
          <a:prstGeom prst="rect">
            <a:avLst/>
          </a:prstGeom>
          <a:noFill/>
        </p:spPr>
        <p:txBody>
          <a:bodyPr vert="eaVert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6000" dirty="0" smtClean="0">
                <a:solidFill>
                  <a:srgbClr val="D9D9D9"/>
                </a:solidFill>
                <a:latin typeface="標楷體"/>
                <a:ea typeface="標楷體"/>
                <a:sym typeface="標楷體"/>
              </a:rPr>
              <a:t>創作最好的作品供佛之外，無不希望送給思念的孩子，其他學員紛紛慨然送給獄友轉贈其幼女。</a:t>
            </a:r>
          </a:p>
          <a:p>
            <a:pPr>
              <a:lnSpc>
                <a:spcPct val="120000"/>
              </a:lnSpc>
            </a:pPr>
            <a:endParaRPr lang="zh-TW" altLang="en-US" sz="6000" dirty="0">
              <a:solidFill>
                <a:srgbClr val="FFFFD5"/>
              </a:solidFill>
              <a:latin typeface="標楷體"/>
              <a:ea typeface="標楷體"/>
              <a:sym typeface="標楷體"/>
            </a:endParaRPr>
          </a:p>
        </p:txBody>
      </p:sp>
      <p:sp>
        <p:nvSpPr>
          <p:cNvPr id="6" name="文字方塊 3"/>
          <p:cNvSpPr txBox="1">
            <a:spLocks noChangeArrowheads="1"/>
          </p:cNvSpPr>
          <p:nvPr/>
        </p:nvSpPr>
        <p:spPr bwMode="auto">
          <a:xfrm rot="10800000" flipV="1">
            <a:off x="1784322" y="6977722"/>
            <a:ext cx="3525837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2800" b="0" dirty="0" smtClean="0">
                <a:solidFill>
                  <a:srgbClr val="D9D9D9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攝影者：黃稜淵</a:t>
            </a:r>
          </a:p>
        </p:txBody>
      </p:sp>
      <p:pic>
        <p:nvPicPr>
          <p:cNvPr id="5" name="圖片 4" descr="2018-04-26_精舍師父浴佛彩排-0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6300" y="1894666"/>
            <a:ext cx="5429284" cy="3619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1279672" y="315789"/>
            <a:ext cx="12314068" cy="746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85905" tIns="42951" rIns="85905" bIns="42951" anchor="ctr"/>
          <a:lstStyle/>
          <a:p>
            <a:pPr defTabSz="1166813" eaLnBrk="1" hangingPunct="1">
              <a:lnSpc>
                <a:spcPct val="120000"/>
              </a:lnSpc>
            </a:pPr>
            <a:r>
              <a:rPr kumimoji="1" lang="zh-CN" altLang="en-US" sz="6600" b="0" dirty="0">
                <a:solidFill>
                  <a:srgbClr val="85FFE0"/>
                </a:solidFill>
                <a:latin typeface="文鼎粗明" pitchFamily="49" charset="-120"/>
                <a:ea typeface="標楷體" pitchFamily="65" charset="-120"/>
              </a:rPr>
              <a:t>恭祝　上人</a:t>
            </a:r>
            <a:endParaRPr kumimoji="1" lang="en-US" altLang="zh-CN" sz="6600" b="0" dirty="0">
              <a:solidFill>
                <a:srgbClr val="85FFE0"/>
              </a:solidFill>
              <a:latin typeface="文鼎粗明" pitchFamily="49" charset="-120"/>
              <a:ea typeface="標楷體" pitchFamily="65" charset="-120"/>
            </a:endParaRPr>
          </a:p>
          <a:p>
            <a:pPr defTabSz="1166813" eaLnBrk="1" hangingPunct="1">
              <a:lnSpc>
                <a:spcPct val="120000"/>
              </a:lnSpc>
            </a:pPr>
            <a:endParaRPr kumimoji="1" lang="en-US" altLang="zh-TW" sz="6600" b="0" dirty="0">
              <a:solidFill>
                <a:srgbClr val="85FFE0"/>
              </a:solidFill>
              <a:latin typeface="文鼎粗明" pitchFamily="49" charset="-120"/>
              <a:ea typeface="標楷體" pitchFamily="65" charset="-120"/>
            </a:endParaRPr>
          </a:p>
          <a:p>
            <a:pPr defTabSz="1166813" eaLnBrk="1" hangingPunct="1">
              <a:lnSpc>
                <a:spcPct val="120000"/>
              </a:lnSpc>
            </a:pPr>
            <a:r>
              <a:rPr kumimoji="1" lang="en-US" altLang="zh-TW" sz="6600" b="0" dirty="0">
                <a:solidFill>
                  <a:srgbClr val="85FFE0"/>
                </a:solidFill>
                <a:latin typeface="文鼎粗明" pitchFamily="49" charset="-120"/>
                <a:ea typeface="標楷體" pitchFamily="65" charset="-120"/>
              </a:rPr>
              <a:t>	 </a:t>
            </a:r>
            <a:r>
              <a:rPr kumimoji="1" lang="zh-TW" altLang="en-US" sz="6600" b="0" dirty="0">
                <a:solidFill>
                  <a:srgbClr val="85FFE0"/>
                </a:solidFill>
                <a:latin typeface="文鼎粗明" pitchFamily="49" charset="-120"/>
                <a:ea typeface="標楷體" pitchFamily="65" charset="-120"/>
              </a:rPr>
              <a:t>法體安康</a:t>
            </a:r>
            <a:br>
              <a:rPr kumimoji="1" lang="zh-TW" altLang="en-US" sz="6600" b="0" dirty="0">
                <a:solidFill>
                  <a:srgbClr val="85FFE0"/>
                </a:solidFill>
                <a:latin typeface="文鼎粗明" pitchFamily="49" charset="-120"/>
                <a:ea typeface="標楷體" pitchFamily="65" charset="-120"/>
              </a:rPr>
            </a:br>
            <a:r>
              <a:rPr kumimoji="1" lang="zh-TW" altLang="en-US" sz="6600" b="0" dirty="0">
                <a:solidFill>
                  <a:srgbClr val="85FFE0"/>
                </a:solidFill>
                <a:latin typeface="文鼎粗明" pitchFamily="49" charset="-120"/>
                <a:ea typeface="標楷體" pitchFamily="65" charset="-120"/>
              </a:rPr>
              <a:t>    常住世間</a:t>
            </a:r>
            <a:br>
              <a:rPr kumimoji="1" lang="zh-TW" altLang="en-US" sz="6600" b="0" dirty="0">
                <a:solidFill>
                  <a:srgbClr val="85FFE0"/>
                </a:solidFill>
                <a:latin typeface="文鼎粗明" pitchFamily="49" charset="-120"/>
                <a:ea typeface="標楷體" pitchFamily="65" charset="-120"/>
              </a:rPr>
            </a:br>
            <a:r>
              <a:rPr kumimoji="1" lang="zh-TW" altLang="en-US" sz="6600" b="0" dirty="0">
                <a:solidFill>
                  <a:srgbClr val="85FFE0"/>
                </a:solidFill>
                <a:latin typeface="文鼎粗明" pitchFamily="49" charset="-120"/>
                <a:ea typeface="標楷體" pitchFamily="65" charset="-120"/>
              </a:rPr>
              <a:t>    法輪常轉</a:t>
            </a:r>
            <a:endParaRPr kumimoji="1" lang="en-US" altLang="zh-TW" sz="6600" b="0" dirty="0">
              <a:solidFill>
                <a:srgbClr val="85FFE0"/>
              </a:solidFill>
              <a:latin typeface="文鼎粗明" pitchFamily="49" charset="-120"/>
              <a:ea typeface="標楷體" pitchFamily="65" charset="-120"/>
            </a:endParaRPr>
          </a:p>
          <a:p>
            <a:pPr defTabSz="1166813" eaLnBrk="1" hangingPunct="1">
              <a:lnSpc>
                <a:spcPct val="120000"/>
              </a:lnSpc>
            </a:pPr>
            <a:endParaRPr kumimoji="1" lang="en-US" altLang="zh-TW" sz="6600" b="0" dirty="0">
              <a:solidFill>
                <a:srgbClr val="85FFE0"/>
              </a:solidFill>
              <a:latin typeface="文鼎粗明" pitchFamily="49" charset="-120"/>
              <a:ea typeface="標楷體" pitchFamily="65" charset="-120"/>
            </a:endParaRPr>
          </a:p>
          <a:p>
            <a:pPr defTabSz="1166813" eaLnBrk="1" hangingPunct="1">
              <a:lnSpc>
                <a:spcPct val="120000"/>
              </a:lnSpc>
            </a:pPr>
            <a:r>
              <a:rPr kumimoji="1" lang="en-US" altLang="zh-TW" sz="6600" b="0" dirty="0">
                <a:solidFill>
                  <a:srgbClr val="85FFE0"/>
                </a:solidFill>
                <a:latin typeface="文鼎粗明" pitchFamily="49" charset="-120"/>
                <a:ea typeface="標楷體" pitchFamily="65" charset="-120"/>
              </a:rPr>
              <a:t>		  </a:t>
            </a:r>
            <a:r>
              <a:rPr kumimoji="1" lang="zh-TW" altLang="en-US" sz="5400" b="0" dirty="0">
                <a:solidFill>
                  <a:srgbClr val="85FFE0"/>
                </a:solidFill>
                <a:latin typeface="文鼎粗明" pitchFamily="49" charset="-120"/>
                <a:ea typeface="標楷體" pitchFamily="65" charset="-120"/>
              </a:rPr>
              <a:t>花蓮區</a:t>
            </a:r>
            <a:r>
              <a:rPr kumimoji="1" lang="zh-CN" altLang="en-US" sz="5400" b="0" dirty="0">
                <a:solidFill>
                  <a:srgbClr val="85FFE0"/>
                </a:solidFill>
                <a:latin typeface="文鼎粗明" pitchFamily="49" charset="-120"/>
                <a:ea typeface="標楷體" pitchFamily="65" charset="-120"/>
              </a:rPr>
              <a:t/>
            </a:r>
            <a:br>
              <a:rPr kumimoji="1" lang="zh-CN" altLang="en-US" sz="5400" b="0" dirty="0">
                <a:solidFill>
                  <a:srgbClr val="85FFE0"/>
                </a:solidFill>
                <a:latin typeface="文鼎粗明" pitchFamily="49" charset="-120"/>
                <a:ea typeface="標楷體" pitchFamily="65" charset="-120"/>
              </a:rPr>
            </a:br>
            <a:r>
              <a:rPr kumimoji="1" lang="zh-TW" altLang="en-US" sz="5400" b="0" dirty="0">
                <a:solidFill>
                  <a:srgbClr val="85FFE0"/>
                </a:solidFill>
                <a:latin typeface="文鼎粗明" pitchFamily="49" charset="-120"/>
                <a:ea typeface="標楷體" pitchFamily="65" charset="-120"/>
              </a:rPr>
              <a:t>         全體靜思弟子</a:t>
            </a:r>
            <a:br>
              <a:rPr kumimoji="1" lang="zh-TW" altLang="en-US" sz="5400" b="0" dirty="0">
                <a:solidFill>
                  <a:srgbClr val="85FFE0"/>
                </a:solidFill>
                <a:latin typeface="文鼎粗明" pitchFamily="49" charset="-120"/>
                <a:ea typeface="標楷體" pitchFamily="65" charset="-120"/>
              </a:rPr>
            </a:br>
            <a:r>
              <a:rPr kumimoji="1" lang="zh-TW" altLang="en-US" sz="5400" b="0" dirty="0">
                <a:solidFill>
                  <a:srgbClr val="85FFE0"/>
                </a:solidFill>
                <a:latin typeface="文鼎粗明" pitchFamily="49" charset="-120"/>
                <a:ea typeface="標楷體" pitchFamily="65" charset="-120"/>
              </a:rPr>
              <a:t>         </a:t>
            </a:r>
            <a:r>
              <a:rPr kumimoji="1" lang="en-US" altLang="zh-TW" sz="5400" b="0" dirty="0">
                <a:solidFill>
                  <a:srgbClr val="85FFE0"/>
                </a:solidFill>
                <a:latin typeface="文鼎粗明" pitchFamily="49" charset="-120"/>
                <a:ea typeface="標楷體" pitchFamily="65" charset="-120"/>
              </a:rPr>
              <a:t>	   </a:t>
            </a:r>
            <a:r>
              <a:rPr kumimoji="1" lang="zh-TW" altLang="en-US" sz="5400" b="0" dirty="0">
                <a:solidFill>
                  <a:srgbClr val="85FFE0"/>
                </a:solidFill>
                <a:latin typeface="文鼎粗明" pitchFamily="49" charset="-120"/>
                <a:ea typeface="標楷體" pitchFamily="65" charset="-120"/>
              </a:rPr>
              <a:t>恭敬頂禮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806</Words>
  <Application>Microsoft Office PowerPoint</Application>
  <PresentationFormat>自訂</PresentationFormat>
  <Paragraphs>49</Paragraphs>
  <Slides>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文鼎粗明</vt:lpstr>
      <vt:lpstr>新細明體</vt:lpstr>
      <vt:lpstr>標楷體</vt:lpstr>
      <vt:lpstr>Arial</vt:lpstr>
      <vt:lpstr>Calibri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C.M.T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Windows 使用者</dc:creator>
  <cp:lastModifiedBy>巫仁凱</cp:lastModifiedBy>
  <cp:revision>52</cp:revision>
  <dcterms:created xsi:type="dcterms:W3CDTF">2018-04-26T12:26:53Z</dcterms:created>
  <dcterms:modified xsi:type="dcterms:W3CDTF">2019-08-20T02:46:24Z</dcterms:modified>
</cp:coreProperties>
</file>